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Barlow"/>
      <p:regular r:id="rId24"/>
      <p:bold r:id="rId25"/>
      <p:italic r:id="rId26"/>
      <p:boldItalic r:id="rId27"/>
    </p:embeddedFont>
    <p:embeddedFont>
      <p:font typeface="Barlow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iM/xyb7dQl0Zqp2MU23+qY4bTh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303E52-1CE2-4BF8-BDB9-12A91D2265E6}">
  <a:tblStyle styleId="{BF303E52-1CE2-4BF8-BDB9-12A91D2265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Barlow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italic.fntdata"/><Relationship Id="rId25" Type="http://schemas.openxmlformats.org/officeDocument/2006/relationships/font" Target="fonts/Barlow-bold.fntdata"/><Relationship Id="rId28" Type="http://schemas.openxmlformats.org/officeDocument/2006/relationships/font" Target="fonts/BarlowLight-regular.fntdata"/><Relationship Id="rId27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Light-boldItalic.fntdata"/><Relationship Id="rId30" Type="http://schemas.openxmlformats.org/officeDocument/2006/relationships/font" Target="fonts/Barlow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c7898e557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c7898e55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c7898e557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c7898e5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c7898e557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c7898e55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c7898e557_0_2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c7898e5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dfdf1eae3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dfdf1ea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dfdf1eae3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dfdf1ea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dfdf1eae3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dfdf1eae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cd22988e8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cd22988e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c7898e557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bc7898e5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c7898e557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bc7898e55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c7898e557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c7898e55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c7898e557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c7898e55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c7898e557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c7898e55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c7898e557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c7898e55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" name="Google Shape;13;p4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4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" name="Google Shape;19;p43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43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22" name="Google Shape;22;p43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3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" name="Google Shape;26;p44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7" name="Google Shape;27;p44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4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45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2" name="Google Shape;32;p45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33" name="Google Shape;33;p45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5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6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7" name="Google Shape;37;p4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6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411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6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indent="-3810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indent="-3810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" name="Google Shape;44;p4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5" name="Google Shape;45;p4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48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0" name="Google Shape;50;p48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1" name="Google Shape;51;p48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4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" name="Google Shape;53;p4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4" name="Google Shape;54;p4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" name="Google Shape;59;p49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60" name="Google Shape;60;p49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9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0"/>
          <p:cNvSpPr txBox="1"/>
          <p:nvPr>
            <p:ph idx="1" type="body"/>
          </p:nvPr>
        </p:nvSpPr>
        <p:spPr>
          <a:xfrm>
            <a:off x="855300" y="4406300"/>
            <a:ext cx="7433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4" name="Google Shape;64;p5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50"/>
          <p:cNvGrpSpPr/>
          <p:nvPr/>
        </p:nvGrpSpPr>
        <p:grpSpPr>
          <a:xfrm>
            <a:off x="0" y="4541156"/>
            <a:ext cx="719125" cy="41700"/>
            <a:chOff x="0" y="4541156"/>
            <a:chExt cx="719125" cy="41700"/>
          </a:xfrm>
        </p:grpSpPr>
        <p:sp>
          <p:nvSpPr>
            <p:cNvPr id="66" name="Google Shape;66;p50"/>
            <p:cNvSpPr/>
            <p:nvPr/>
          </p:nvSpPr>
          <p:spPr>
            <a:xfrm>
              <a:off x="0" y="454115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0"/>
            <p:cNvSpPr/>
            <p:nvPr/>
          </p:nvSpPr>
          <p:spPr>
            <a:xfrm>
              <a:off x="506425" y="454115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i="0" sz="2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4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411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s://lucid.pixsellz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.jpg"/><Relationship Id="rId5" Type="http://schemas.openxmlformats.org/officeDocument/2006/relationships/image" Target="../media/image11.jpg"/><Relationship Id="rId6" Type="http://schemas.openxmlformats.org/officeDocument/2006/relationships/image" Target="../media/image20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1"/>
                </a:solidFill>
              </a:rPr>
              <a:t>ASSIGNMENT</a:t>
            </a:r>
            <a:r>
              <a:rPr lang="en">
                <a:solidFill>
                  <a:schemeClr val="accent1"/>
                </a:solidFill>
              </a:rPr>
              <a:t> 5: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sz="3600"/>
              <a:t>Low-fi Prototyping &amp; Pilot Usability Testing</a:t>
            </a:r>
            <a:endParaRPr sz="3600">
              <a:solidFill>
                <a:schemeClr val="lt2"/>
              </a:solidFill>
            </a:endParaRPr>
          </a:p>
        </p:txBody>
      </p:sp>
      <p:grpSp>
        <p:nvGrpSpPr>
          <p:cNvPr id="73" name="Google Shape;73;p1"/>
          <p:cNvGrpSpPr/>
          <p:nvPr/>
        </p:nvGrpSpPr>
        <p:grpSpPr>
          <a:xfrm>
            <a:off x="5168088" y="-481412"/>
            <a:ext cx="3569629" cy="5559496"/>
            <a:chOff x="1019213" y="3964719"/>
            <a:chExt cx="438896" cy="683556"/>
          </a:xfrm>
        </p:grpSpPr>
        <p:sp>
          <p:nvSpPr>
            <p:cNvPr id="74" name="Google Shape;74;p1"/>
            <p:cNvSpPr/>
            <p:nvPr/>
          </p:nvSpPr>
          <p:spPr>
            <a:xfrm>
              <a:off x="1180677" y="3964719"/>
              <a:ext cx="57630" cy="327278"/>
            </a:xfrm>
            <a:custGeom>
              <a:rect b="b" l="l" r="r" t="t"/>
              <a:pathLst>
                <a:path extrusionOk="0" h="3272780" w="576302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1203159" y="4438020"/>
              <a:ext cx="57558" cy="169609"/>
            </a:xfrm>
            <a:custGeom>
              <a:rect b="b" l="l" r="r" t="t"/>
              <a:pathLst>
                <a:path extrusionOk="0" h="1696088" w="575582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1266437" y="4020885"/>
              <a:ext cx="16281" cy="257547"/>
            </a:xfrm>
            <a:custGeom>
              <a:rect b="b" l="l" r="r" t="t"/>
              <a:pathLst>
                <a:path extrusionOk="0" h="2575466" w="162805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1191235" y="4555583"/>
              <a:ext cx="37316" cy="55944"/>
            </a:xfrm>
            <a:custGeom>
              <a:rect b="b" l="l" r="r" t="t"/>
              <a:pathLst>
                <a:path extrusionOk="0" h="559444" w="373155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1315853" y="4184741"/>
              <a:ext cx="57558" cy="153705"/>
            </a:xfrm>
            <a:custGeom>
              <a:rect b="b" l="l" r="r" t="t"/>
              <a:pathLst>
                <a:path extrusionOk="0" h="1537051" w="575582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1346594" y="4172474"/>
              <a:ext cx="36883" cy="55252"/>
            </a:xfrm>
            <a:custGeom>
              <a:rect b="b" l="l" r="r" t="t"/>
              <a:pathLst>
                <a:path extrusionOk="0" h="552522" w="368833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1300195" y="4426721"/>
              <a:ext cx="144076" cy="148308"/>
            </a:xfrm>
            <a:custGeom>
              <a:rect b="b" l="l" r="r" t="t"/>
              <a:pathLst>
                <a:path extrusionOk="0" h="1483080" w="1440755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1281448" y="4456718"/>
              <a:ext cx="16281" cy="191557"/>
            </a:xfrm>
            <a:custGeom>
              <a:rect b="b" l="l" r="r" t="t"/>
              <a:pathLst>
                <a:path extrusionOk="0" h="1915573" w="162805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1416552" y="4536391"/>
              <a:ext cx="37316" cy="55944"/>
            </a:xfrm>
            <a:custGeom>
              <a:rect b="b" l="l" r="r" t="t"/>
              <a:pathLst>
                <a:path extrusionOk="0" h="559444" w="373156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1055916" y="4289546"/>
              <a:ext cx="117277" cy="284682"/>
            </a:xfrm>
            <a:custGeom>
              <a:rect b="b" l="l" r="r" t="t"/>
              <a:pathLst>
                <a:path extrusionOk="0" h="2846825" w="1172775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1074447" y="4427185"/>
              <a:ext cx="69877" cy="48862"/>
            </a:xfrm>
            <a:custGeom>
              <a:rect b="b" l="l" r="r" t="t"/>
              <a:pathLst>
                <a:path extrusionOk="0" h="488623" w="698766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1081701" y="4448211"/>
              <a:ext cx="55397" cy="40515"/>
            </a:xfrm>
            <a:custGeom>
              <a:rect b="b" l="l" r="r" t="t"/>
              <a:pathLst>
                <a:path extrusionOk="0" h="405147" w="55397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9213" y="4439815"/>
              <a:ext cx="81619" cy="71314"/>
            </a:xfrm>
            <a:custGeom>
              <a:rect b="b" l="l" r="r" t="t"/>
              <a:pathLst>
                <a:path extrusionOk="0" h="713145" w="816188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087088" y="4366761"/>
              <a:ext cx="52804" cy="26266"/>
            </a:xfrm>
            <a:custGeom>
              <a:rect b="b" l="l" r="r" t="t"/>
              <a:pathLst>
                <a:path extrusionOk="0" h="262662" w="528037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132267" y="4356275"/>
              <a:ext cx="21179" cy="31825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1077823" y="4371919"/>
              <a:ext cx="21179" cy="31825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346594" y="4366905"/>
              <a:ext cx="111515" cy="122336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375037" y="4397332"/>
              <a:ext cx="33570" cy="26338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375109" y="4411254"/>
              <a:ext cx="71461" cy="48215"/>
            </a:xfrm>
            <a:custGeom>
              <a:rect b="b" l="l" r="r" t="t"/>
              <a:pathLst>
                <a:path extrusionOk="0" h="482146" w="714614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356578" y="4386341"/>
              <a:ext cx="12679" cy="18805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061303" y="4190012"/>
              <a:ext cx="111515" cy="122336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089746" y="4220439"/>
              <a:ext cx="33570" cy="26338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089818" y="4234361"/>
              <a:ext cx="71461" cy="48215"/>
            </a:xfrm>
            <a:custGeom>
              <a:rect b="b" l="l" r="r" t="t"/>
              <a:pathLst>
                <a:path extrusionOk="0" h="482146" w="714615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071287" y="4209448"/>
              <a:ext cx="12679" cy="18805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227436" y="4284375"/>
              <a:ext cx="92208" cy="138390"/>
            </a:xfrm>
            <a:custGeom>
              <a:rect b="b" l="l" r="r" t="t"/>
              <a:pathLst>
                <a:path extrusionOk="0" h="1383901" w="922083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c7898e557_0_11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Environment</a:t>
            </a:r>
            <a:endParaRPr/>
          </a:p>
        </p:txBody>
      </p:sp>
      <p:sp>
        <p:nvSpPr>
          <p:cNvPr id="283" name="Google Shape;283;gbc7898e557_0_112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6 Tasks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Provided one task at a time to perform using our prototype in Marvel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 Timed each task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Asked for detailed responses when walking through the app</a:t>
            </a:r>
            <a:endParaRPr/>
          </a:p>
        </p:txBody>
      </p:sp>
      <p:sp>
        <p:nvSpPr>
          <p:cNvPr id="284" name="Google Shape;284;gbc7898e557_0_11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5" name="Google Shape;285;gbc7898e557_0_112"/>
          <p:cNvGrpSpPr/>
          <p:nvPr/>
        </p:nvGrpSpPr>
        <p:grpSpPr>
          <a:xfrm>
            <a:off x="6114947" y="720316"/>
            <a:ext cx="2731480" cy="3852539"/>
            <a:chOff x="996049" y="1552369"/>
            <a:chExt cx="485510" cy="684774"/>
          </a:xfrm>
        </p:grpSpPr>
        <p:sp>
          <p:nvSpPr>
            <p:cNvPr id="286" name="Google Shape;286;gbc7898e557_0_112"/>
            <p:cNvSpPr/>
            <p:nvPr/>
          </p:nvSpPr>
          <p:spPr>
            <a:xfrm>
              <a:off x="1264384" y="1758365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gbc7898e557_0_112"/>
            <p:cNvSpPr/>
            <p:nvPr/>
          </p:nvSpPr>
          <p:spPr>
            <a:xfrm>
              <a:off x="1310707" y="1552369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bc7898e557_0_112"/>
            <p:cNvSpPr/>
            <p:nvPr/>
          </p:nvSpPr>
          <p:spPr>
            <a:xfrm>
              <a:off x="1237881" y="1778226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bc7898e557_0_112"/>
            <p:cNvSpPr/>
            <p:nvPr/>
          </p:nvSpPr>
          <p:spPr>
            <a:xfrm>
              <a:off x="1284204" y="1572230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bc7898e557_0_112"/>
            <p:cNvSpPr/>
            <p:nvPr/>
          </p:nvSpPr>
          <p:spPr>
            <a:xfrm>
              <a:off x="996049" y="1744169"/>
              <a:ext cx="123803" cy="135766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gbc7898e557_0_112"/>
            <p:cNvSpPr/>
            <p:nvPr/>
          </p:nvSpPr>
          <p:spPr>
            <a:xfrm>
              <a:off x="1007048" y="1765748"/>
              <a:ext cx="14088" cy="20853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bc7898e557_0_112"/>
            <p:cNvSpPr/>
            <p:nvPr/>
          </p:nvSpPr>
          <p:spPr>
            <a:xfrm>
              <a:off x="1027455" y="1778198"/>
              <a:ext cx="40470" cy="32331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gbc7898e557_0_112"/>
            <p:cNvSpPr/>
            <p:nvPr/>
          </p:nvSpPr>
          <p:spPr>
            <a:xfrm>
              <a:off x="1027654" y="1796338"/>
              <a:ext cx="79279" cy="54771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bc7898e557_0_112"/>
            <p:cNvSpPr/>
            <p:nvPr/>
          </p:nvSpPr>
          <p:spPr>
            <a:xfrm>
              <a:off x="1314218" y="1880086"/>
              <a:ext cx="124334" cy="339182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bc7898e557_0_112"/>
            <p:cNvSpPr/>
            <p:nvPr/>
          </p:nvSpPr>
          <p:spPr>
            <a:xfrm>
              <a:off x="1293480" y="1897961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gbc7898e557_0_112"/>
            <p:cNvSpPr/>
            <p:nvPr/>
          </p:nvSpPr>
          <p:spPr>
            <a:xfrm>
              <a:off x="1305472" y="2066980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gbc7898e557_0_112"/>
            <p:cNvSpPr/>
            <p:nvPr/>
          </p:nvSpPr>
          <p:spPr>
            <a:xfrm>
              <a:off x="1312496" y="20885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gbc7898e557_0_112"/>
            <p:cNvSpPr/>
            <p:nvPr/>
          </p:nvSpPr>
          <p:spPr>
            <a:xfrm>
              <a:off x="1327934" y="19871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gbc7898e557_0_112"/>
            <p:cNvSpPr/>
            <p:nvPr/>
          </p:nvSpPr>
          <p:spPr>
            <a:xfrm>
              <a:off x="1159838" y="1665386"/>
              <a:ext cx="124334" cy="339182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gbc7898e557_0_112"/>
            <p:cNvSpPr/>
            <p:nvPr/>
          </p:nvSpPr>
          <p:spPr>
            <a:xfrm>
              <a:off x="1139099" y="1683460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gbc7898e557_0_112"/>
            <p:cNvSpPr/>
            <p:nvPr/>
          </p:nvSpPr>
          <p:spPr>
            <a:xfrm>
              <a:off x="1151092" y="1852214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bc7898e557_0_112"/>
            <p:cNvSpPr/>
            <p:nvPr/>
          </p:nvSpPr>
          <p:spPr>
            <a:xfrm>
              <a:off x="1157983" y="18738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gbc7898e557_0_112"/>
            <p:cNvSpPr/>
            <p:nvPr/>
          </p:nvSpPr>
          <p:spPr>
            <a:xfrm>
              <a:off x="1173553" y="17724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gbc7898e557_0_112"/>
            <p:cNvSpPr/>
            <p:nvPr/>
          </p:nvSpPr>
          <p:spPr>
            <a:xfrm>
              <a:off x="1031629" y="1864859"/>
              <a:ext cx="197832" cy="232760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bc7898e557_0_112"/>
            <p:cNvSpPr/>
            <p:nvPr/>
          </p:nvSpPr>
          <p:spPr>
            <a:xfrm>
              <a:off x="1010626" y="1877041"/>
              <a:ext cx="74627" cy="70970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bc7898e557_0_112"/>
            <p:cNvSpPr/>
            <p:nvPr/>
          </p:nvSpPr>
          <p:spPr>
            <a:xfrm>
              <a:off x="1134925" y="1949468"/>
              <a:ext cx="43328" cy="3399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bc7898e557_0_112"/>
            <p:cNvSpPr/>
            <p:nvPr/>
          </p:nvSpPr>
          <p:spPr>
            <a:xfrm>
              <a:off x="1094839" y="1944436"/>
              <a:ext cx="83532" cy="57161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gbc7898e557_0_112"/>
            <p:cNvSpPr/>
            <p:nvPr/>
          </p:nvSpPr>
          <p:spPr>
            <a:xfrm>
              <a:off x="1077281" y="1952249"/>
              <a:ext cx="101209" cy="6738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gbc7898e557_0_112"/>
            <p:cNvSpPr/>
            <p:nvPr/>
          </p:nvSpPr>
          <p:spPr>
            <a:xfrm>
              <a:off x="1188792" y="1979734"/>
              <a:ext cx="22462" cy="33373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gbc7898e557_0_112"/>
            <p:cNvSpPr/>
            <p:nvPr/>
          </p:nvSpPr>
          <p:spPr>
            <a:xfrm>
              <a:off x="1046537" y="1669527"/>
              <a:ext cx="55555" cy="75611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c7898e557_0_104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Participants</a:t>
            </a:r>
            <a:endParaRPr/>
          </a:p>
        </p:txBody>
      </p:sp>
      <p:sp>
        <p:nvSpPr>
          <p:cNvPr id="316" name="Google Shape;316;gbc7898e557_0_104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Cameron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/>
              <a:t>From Aspen, Colorado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/>
              <a:t>Landscape Photographer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/>
              <a:t>Young professional in the photography industry</a:t>
            </a:r>
            <a:endParaRPr/>
          </a:p>
        </p:txBody>
      </p:sp>
      <p:sp>
        <p:nvSpPr>
          <p:cNvPr id="317" name="Google Shape;317;gbc7898e557_0_10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gbc7898e557_0_104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Jessie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/>
              <a:t>From Jacksonville, Florida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/>
              <a:t>Portrait Photographer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/>
              <a:t>More tenured professional in the photography industry with knowledge of gallery space</a:t>
            </a:r>
            <a:endParaRPr/>
          </a:p>
        </p:txBody>
      </p:sp>
      <p:sp>
        <p:nvSpPr>
          <p:cNvPr id="319" name="Google Shape;319;gbc7898e557_0_104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Abel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/>
              <a:t>From Denver, Colorado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/>
              <a:t>Graphic Designer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/>
              <a:t>Has some experience with gallery spaces, but is well connected in the industry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c7898e557_0_23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Results - Task Times</a:t>
            </a:r>
            <a:endParaRPr/>
          </a:p>
        </p:txBody>
      </p:sp>
      <p:sp>
        <p:nvSpPr>
          <p:cNvPr id="325" name="Google Shape;325;gbc7898e557_0_233"/>
          <p:cNvSpPr txBox="1"/>
          <p:nvPr>
            <p:ph idx="1" type="body"/>
          </p:nvPr>
        </p:nvSpPr>
        <p:spPr>
          <a:xfrm>
            <a:off x="855300" y="1353950"/>
            <a:ext cx="4392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Successfully completed all tasks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Short completion times for simple tasks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╸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LIKE </a:t>
            </a:r>
            <a:r>
              <a:rPr lang="en" sz="1800"/>
              <a:t>a place on the map took more time to complete than other tasks indicating possible confusion</a:t>
            </a:r>
            <a:endParaRPr sz="1800"/>
          </a:p>
        </p:txBody>
      </p:sp>
      <p:sp>
        <p:nvSpPr>
          <p:cNvPr id="326" name="Google Shape;326;gbc7898e557_0_23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gbc7898e557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150" y="2644150"/>
            <a:ext cx="4558250" cy="23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c7898e557_0_24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Results - Complaints</a:t>
            </a:r>
            <a:endParaRPr/>
          </a:p>
        </p:txBody>
      </p:sp>
      <p:sp>
        <p:nvSpPr>
          <p:cNvPr id="333" name="Google Shape;333;gbc7898e557_0_242"/>
          <p:cNvSpPr txBox="1"/>
          <p:nvPr>
            <p:ph idx="1" type="body"/>
          </p:nvPr>
        </p:nvSpPr>
        <p:spPr>
          <a:xfrm>
            <a:off x="855300" y="1353950"/>
            <a:ext cx="43842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Unclear how to go about liking a place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Wanted different information on the cards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Confused on map functionality</a:t>
            </a:r>
            <a:endParaRPr sz="1800"/>
          </a:p>
        </p:txBody>
      </p:sp>
      <p:sp>
        <p:nvSpPr>
          <p:cNvPr id="334" name="Google Shape;334;gbc7898e557_0_24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gbc7898e557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625" y="1353950"/>
            <a:ext cx="3602175" cy="9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bc7898e557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625" y="2424949"/>
            <a:ext cx="3602177" cy="9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bc7898e557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625" y="3537074"/>
            <a:ext cx="3602177" cy="9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dfdf1eae3_0_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Results - Successes</a:t>
            </a:r>
            <a:endParaRPr/>
          </a:p>
        </p:txBody>
      </p:sp>
      <p:sp>
        <p:nvSpPr>
          <p:cNvPr id="343" name="Google Shape;343;gbdfdf1eae3_0_1"/>
          <p:cNvSpPr txBox="1"/>
          <p:nvPr>
            <p:ph idx="1" type="body"/>
          </p:nvPr>
        </p:nvSpPr>
        <p:spPr>
          <a:xfrm>
            <a:off x="855300" y="1353950"/>
            <a:ext cx="43767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Interface was intuitive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Found comparison for places both parties liked very helpful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Excited about the product and problem it solves for them</a:t>
            </a:r>
            <a:endParaRPr sz="1800"/>
          </a:p>
        </p:txBody>
      </p:sp>
      <p:sp>
        <p:nvSpPr>
          <p:cNvPr id="344" name="Google Shape;344;gbdfdf1eae3_0_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gbdfdf1eae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875" y="1353950"/>
            <a:ext cx="3738198" cy="7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bdfdf1eae3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875" y="2440425"/>
            <a:ext cx="3738202" cy="8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bdfdf1eae3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012" y="3636888"/>
            <a:ext cx="3703928" cy="7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dfdf1eae3_0_10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Changes</a:t>
            </a:r>
            <a:endParaRPr/>
          </a:p>
        </p:txBody>
      </p:sp>
      <p:sp>
        <p:nvSpPr>
          <p:cNvPr id="353" name="Google Shape;353;gbdfdf1eae3_0_10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Change the heart button on the bottom to better reflect a profile vs a like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Add back button from viewing profiles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Add updated card info</a:t>
            </a:r>
            <a:endParaRPr/>
          </a:p>
        </p:txBody>
      </p:sp>
      <p:sp>
        <p:nvSpPr>
          <p:cNvPr id="354" name="Google Shape;354;gbdfdf1eae3_0_1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5" name="Google Shape;355;gbdfdf1eae3_0_10"/>
          <p:cNvGrpSpPr/>
          <p:nvPr/>
        </p:nvGrpSpPr>
        <p:grpSpPr>
          <a:xfrm>
            <a:off x="6114947" y="720316"/>
            <a:ext cx="2731480" cy="3852539"/>
            <a:chOff x="996049" y="1552369"/>
            <a:chExt cx="485510" cy="684774"/>
          </a:xfrm>
        </p:grpSpPr>
        <p:sp>
          <p:nvSpPr>
            <p:cNvPr id="356" name="Google Shape;356;gbdfdf1eae3_0_10"/>
            <p:cNvSpPr/>
            <p:nvPr/>
          </p:nvSpPr>
          <p:spPr>
            <a:xfrm>
              <a:off x="1264384" y="1758365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gbdfdf1eae3_0_10"/>
            <p:cNvSpPr/>
            <p:nvPr/>
          </p:nvSpPr>
          <p:spPr>
            <a:xfrm>
              <a:off x="1310707" y="1552369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gbdfdf1eae3_0_10"/>
            <p:cNvSpPr/>
            <p:nvPr/>
          </p:nvSpPr>
          <p:spPr>
            <a:xfrm>
              <a:off x="1237881" y="1778226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gbdfdf1eae3_0_10"/>
            <p:cNvSpPr/>
            <p:nvPr/>
          </p:nvSpPr>
          <p:spPr>
            <a:xfrm>
              <a:off x="1284204" y="1572230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gbdfdf1eae3_0_10"/>
            <p:cNvSpPr/>
            <p:nvPr/>
          </p:nvSpPr>
          <p:spPr>
            <a:xfrm>
              <a:off x="996049" y="1744169"/>
              <a:ext cx="123803" cy="135766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bdfdf1eae3_0_10"/>
            <p:cNvSpPr/>
            <p:nvPr/>
          </p:nvSpPr>
          <p:spPr>
            <a:xfrm>
              <a:off x="1007048" y="1765748"/>
              <a:ext cx="14088" cy="20853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gbdfdf1eae3_0_10"/>
            <p:cNvSpPr/>
            <p:nvPr/>
          </p:nvSpPr>
          <p:spPr>
            <a:xfrm>
              <a:off x="1027455" y="1778198"/>
              <a:ext cx="40470" cy="32331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gbdfdf1eae3_0_10"/>
            <p:cNvSpPr/>
            <p:nvPr/>
          </p:nvSpPr>
          <p:spPr>
            <a:xfrm>
              <a:off x="1027654" y="1796338"/>
              <a:ext cx="79279" cy="54771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bdfdf1eae3_0_10"/>
            <p:cNvSpPr/>
            <p:nvPr/>
          </p:nvSpPr>
          <p:spPr>
            <a:xfrm>
              <a:off x="1314218" y="1880086"/>
              <a:ext cx="124334" cy="339182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bdfdf1eae3_0_10"/>
            <p:cNvSpPr/>
            <p:nvPr/>
          </p:nvSpPr>
          <p:spPr>
            <a:xfrm>
              <a:off x="1293480" y="1897961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gbdfdf1eae3_0_10"/>
            <p:cNvSpPr/>
            <p:nvPr/>
          </p:nvSpPr>
          <p:spPr>
            <a:xfrm>
              <a:off x="1305472" y="2066980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gbdfdf1eae3_0_10"/>
            <p:cNvSpPr/>
            <p:nvPr/>
          </p:nvSpPr>
          <p:spPr>
            <a:xfrm>
              <a:off x="1312496" y="20885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gbdfdf1eae3_0_10"/>
            <p:cNvSpPr/>
            <p:nvPr/>
          </p:nvSpPr>
          <p:spPr>
            <a:xfrm>
              <a:off x="1327934" y="19871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gbdfdf1eae3_0_10"/>
            <p:cNvSpPr/>
            <p:nvPr/>
          </p:nvSpPr>
          <p:spPr>
            <a:xfrm>
              <a:off x="1159838" y="1665386"/>
              <a:ext cx="124334" cy="339182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gbdfdf1eae3_0_10"/>
            <p:cNvSpPr/>
            <p:nvPr/>
          </p:nvSpPr>
          <p:spPr>
            <a:xfrm>
              <a:off x="1139099" y="1683460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bdfdf1eae3_0_10"/>
            <p:cNvSpPr/>
            <p:nvPr/>
          </p:nvSpPr>
          <p:spPr>
            <a:xfrm>
              <a:off x="1151092" y="1852214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gbdfdf1eae3_0_10"/>
            <p:cNvSpPr/>
            <p:nvPr/>
          </p:nvSpPr>
          <p:spPr>
            <a:xfrm>
              <a:off x="1157983" y="18738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gbdfdf1eae3_0_10"/>
            <p:cNvSpPr/>
            <p:nvPr/>
          </p:nvSpPr>
          <p:spPr>
            <a:xfrm>
              <a:off x="1173553" y="17724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gbdfdf1eae3_0_10"/>
            <p:cNvSpPr/>
            <p:nvPr/>
          </p:nvSpPr>
          <p:spPr>
            <a:xfrm>
              <a:off x="1031629" y="1864859"/>
              <a:ext cx="197832" cy="232760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gbdfdf1eae3_0_10"/>
            <p:cNvSpPr/>
            <p:nvPr/>
          </p:nvSpPr>
          <p:spPr>
            <a:xfrm>
              <a:off x="1010626" y="1877041"/>
              <a:ext cx="74627" cy="70970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gbdfdf1eae3_0_10"/>
            <p:cNvSpPr/>
            <p:nvPr/>
          </p:nvSpPr>
          <p:spPr>
            <a:xfrm>
              <a:off x="1134925" y="1949468"/>
              <a:ext cx="43328" cy="3399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gbdfdf1eae3_0_10"/>
            <p:cNvSpPr/>
            <p:nvPr/>
          </p:nvSpPr>
          <p:spPr>
            <a:xfrm>
              <a:off x="1094839" y="1944436"/>
              <a:ext cx="83532" cy="57161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gbdfdf1eae3_0_10"/>
            <p:cNvSpPr/>
            <p:nvPr/>
          </p:nvSpPr>
          <p:spPr>
            <a:xfrm>
              <a:off x="1077281" y="1952249"/>
              <a:ext cx="101209" cy="6738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gbdfdf1eae3_0_10"/>
            <p:cNvSpPr/>
            <p:nvPr/>
          </p:nvSpPr>
          <p:spPr>
            <a:xfrm>
              <a:off x="1188792" y="1979734"/>
              <a:ext cx="22462" cy="33373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gbdfdf1eae3_0_10"/>
            <p:cNvSpPr/>
            <p:nvPr/>
          </p:nvSpPr>
          <p:spPr>
            <a:xfrm>
              <a:off x="1046537" y="1669527"/>
              <a:ext cx="55555" cy="75611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dfdf1eae3_0_4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86" name="Google Shape;386;gbdfdf1eae3_0_48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Users were excited about the product and stated it would simplify an archaic process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Map functionality and how to like a space were confusing points functionally</a:t>
            </a:r>
            <a:endParaRPr/>
          </a:p>
        </p:txBody>
      </p:sp>
      <p:sp>
        <p:nvSpPr>
          <p:cNvPr id="387" name="Google Shape;387;gbdfdf1eae3_0_4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7"/>
          <p:cNvSpPr txBox="1"/>
          <p:nvPr>
            <p:ph idx="4294967295" type="ctrTitle"/>
          </p:nvPr>
        </p:nvSpPr>
        <p:spPr>
          <a:xfrm>
            <a:off x="855300" y="1813925"/>
            <a:ext cx="28098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lang="en" sz="4800"/>
              <a:t>Thank You</a:t>
            </a:r>
            <a:endParaRPr b="1" i="0" sz="48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4" name="Google Shape;394;p7"/>
          <p:cNvSpPr txBox="1"/>
          <p:nvPr>
            <p:ph idx="4294967295" type="subTitle"/>
          </p:nvPr>
        </p:nvSpPr>
        <p:spPr>
          <a:xfrm>
            <a:off x="3665100" y="1813925"/>
            <a:ext cx="23862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lt2"/>
              </a:buClr>
              <a:buSzPts val="2400"/>
              <a:buFont typeface="Barlow Light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395" name="Google Shape;395;p7"/>
          <p:cNvGrpSpPr/>
          <p:nvPr/>
        </p:nvGrpSpPr>
        <p:grpSpPr>
          <a:xfrm>
            <a:off x="5174828" y="491832"/>
            <a:ext cx="3777371" cy="4655474"/>
            <a:chOff x="2522057" y="2360511"/>
            <a:chExt cx="554801" cy="683772"/>
          </a:xfrm>
        </p:grpSpPr>
        <p:sp>
          <p:nvSpPr>
            <p:cNvPr id="396" name="Google Shape;396;p7"/>
            <p:cNvSpPr/>
            <p:nvPr/>
          </p:nvSpPr>
          <p:spPr>
            <a:xfrm>
              <a:off x="2766348" y="2360511"/>
              <a:ext cx="101967" cy="369432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2820104" y="2635875"/>
              <a:ext cx="36888" cy="103575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2728277" y="2586844"/>
              <a:ext cx="36831" cy="82417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2741962" y="2378797"/>
              <a:ext cx="101951" cy="369432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792820" y="2378797"/>
              <a:ext cx="50942" cy="369432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2766542" y="2437997"/>
              <a:ext cx="51099" cy="76263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631998" y="2761138"/>
              <a:ext cx="294222" cy="283145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79432" y="2599839"/>
              <a:ext cx="182073" cy="199762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008144" y="2695490"/>
              <a:ext cx="68714" cy="65356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926090" y="2649741"/>
              <a:ext cx="39871" cy="31301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926157" y="2666352"/>
              <a:ext cx="71942" cy="4984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926157" y="2682964"/>
              <a:ext cx="93121" cy="62065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895655" y="2631527"/>
              <a:ext cx="20708" cy="30686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541431" y="2361717"/>
              <a:ext cx="182073" cy="214203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2522057" y="2372903"/>
              <a:ext cx="68714" cy="65356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636490" y="2439550"/>
              <a:ext cx="39871" cy="31301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599619" y="2434862"/>
              <a:ext cx="76850" cy="52661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583396" y="2442096"/>
              <a:ext cx="93121" cy="62065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686030" y="2467381"/>
              <a:ext cx="20708" cy="30658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2590368" y="2504724"/>
              <a:ext cx="108719" cy="119226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2618121" y="2534263"/>
              <a:ext cx="37248" cy="28278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2618121" y="2547861"/>
              <a:ext cx="69656" cy="47019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2600088" y="2523577"/>
              <a:ext cx="12371" cy="18342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2912281" y="2547325"/>
              <a:ext cx="108719" cy="119293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940034" y="2576931"/>
              <a:ext cx="37248" cy="28278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2940101" y="2590528"/>
              <a:ext cx="69656" cy="47019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1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922001" y="2566245"/>
              <a:ext cx="12371" cy="18342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28" name="Google Shape;428;p24"/>
          <p:cNvSpPr txBox="1"/>
          <p:nvPr>
            <p:ph idx="1" type="body"/>
          </p:nvPr>
        </p:nvSpPr>
        <p:spPr>
          <a:xfrm>
            <a:off x="855300" y="1353950"/>
            <a:ext cx="67638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Illustrations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Pixsellz</a:t>
            </a:r>
            <a:endParaRPr/>
          </a:p>
        </p:txBody>
      </p:sp>
      <p:sp>
        <p:nvSpPr>
          <p:cNvPr id="429" name="Google Shape;429;p2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Coalease Founders</a:t>
            </a:r>
            <a:endParaRPr/>
          </a:p>
        </p:txBody>
      </p:sp>
      <p:sp>
        <p:nvSpPr>
          <p:cNvPr id="104" name="Google Shape;104;p3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Kaili Wang</a:t>
            </a:r>
            <a:b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Computer</a:t>
            </a: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Science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" name="Google Shape;106;p3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Kiara Nirghin</a:t>
            </a:r>
            <a:b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Computer Science</a:t>
            </a:r>
            <a:endParaRPr b="0" i="0" sz="8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" name="Google Shape;107;p3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Robert Ross</a:t>
            </a:r>
            <a:b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Computer Science</a:t>
            </a:r>
            <a:endParaRPr b="0" i="0" sz="8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8" name="Google Shape;108;p3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George Younger</a:t>
            </a:r>
            <a:br>
              <a:rPr b="0" i="0" lang="en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Computer Science</a:t>
            </a:r>
            <a:endParaRPr b="0" i="0" sz="8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9" name="Google Shape;109;p33"/>
          <p:cNvPicPr preferRelativeResize="0"/>
          <p:nvPr/>
        </p:nvPicPr>
        <p:blipFill rotWithShape="1">
          <a:blip r:embed="rId3">
            <a:alphaModFix/>
          </a:blip>
          <a:srcRect b="46131" l="16412" r="45322" t="35504"/>
          <a:stretch/>
        </p:blipFill>
        <p:spPr>
          <a:xfrm>
            <a:off x="1042425" y="1920025"/>
            <a:ext cx="1125000" cy="11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3"/>
          <p:cNvPicPr preferRelativeResize="0"/>
          <p:nvPr/>
        </p:nvPicPr>
        <p:blipFill rotWithShape="1">
          <a:blip r:embed="rId4">
            <a:alphaModFix/>
          </a:blip>
          <a:srcRect b="15062" l="1345" r="5890" t="8712"/>
          <a:stretch/>
        </p:blipFill>
        <p:spPr>
          <a:xfrm>
            <a:off x="2980663" y="1920025"/>
            <a:ext cx="1207950" cy="116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3"/>
          <p:cNvPicPr preferRelativeResize="0"/>
          <p:nvPr/>
        </p:nvPicPr>
        <p:blipFill rotWithShape="1">
          <a:blip r:embed="rId5">
            <a:alphaModFix/>
          </a:blip>
          <a:srcRect b="13704" l="0" r="0" t="13704"/>
          <a:stretch/>
        </p:blipFill>
        <p:spPr>
          <a:xfrm>
            <a:off x="4960400" y="1920025"/>
            <a:ext cx="1207950" cy="116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3"/>
          <p:cNvPicPr preferRelativeResize="0"/>
          <p:nvPr/>
        </p:nvPicPr>
        <p:blipFill rotWithShape="1">
          <a:blip r:embed="rId6">
            <a:alphaModFix/>
          </a:blip>
          <a:srcRect b="4674" l="0" r="0" t="22735"/>
          <a:stretch/>
        </p:blipFill>
        <p:spPr>
          <a:xfrm>
            <a:off x="6940113" y="1920025"/>
            <a:ext cx="1207952" cy="116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5225" y="95925"/>
            <a:ext cx="3688175" cy="12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cd22988e8_0_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 Overview</a:t>
            </a:r>
            <a:endParaRPr/>
          </a:p>
        </p:txBody>
      </p:sp>
      <p:sp>
        <p:nvSpPr>
          <p:cNvPr id="119" name="Google Shape;119;gbcd22988e8_0_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gbcd22988e8_0_2"/>
          <p:cNvSpPr txBox="1"/>
          <p:nvPr>
            <p:ph idx="1" type="body"/>
          </p:nvPr>
        </p:nvSpPr>
        <p:spPr>
          <a:xfrm>
            <a:off x="855300" y="1353950"/>
            <a:ext cx="5528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Moving into a physical space is daunting &amp; complex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Amplified for small businesses in the creative industry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Spaces are often too expensive, too large, and difficult for a single leasor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>
                <a:solidFill>
                  <a:schemeClr val="accent1"/>
                </a:solidFill>
              </a:rPr>
              <a:t>Coalease </a:t>
            </a:r>
            <a:r>
              <a:rPr lang="en"/>
              <a:t>aims to  bring creators under one roof, complement each other’s products, and build community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c7898e557_0_4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Mission Statement</a:t>
            </a:r>
            <a:endParaRPr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is to bring the communities of creators together in order to leverage a larger group size to reduce the difficulties associated with navigating a lease for a physical space. </a:t>
            </a:r>
            <a:endParaRPr sz="2800"/>
          </a:p>
        </p:txBody>
      </p:sp>
      <p:sp>
        <p:nvSpPr>
          <p:cNvPr id="126" name="Google Shape;126;gbc7898e557_0_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Mission Statement &amp; Value Proposition</a:t>
            </a:r>
            <a:endParaRPr/>
          </a:p>
        </p:txBody>
      </p:sp>
      <p:sp>
        <p:nvSpPr>
          <p:cNvPr id="127" name="Google Shape;127;gbc7898e557_0_4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Value Proposition</a:t>
            </a:r>
            <a:endParaRPr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Create with creators. </a:t>
            </a:r>
            <a:endParaRPr sz="2700"/>
          </a:p>
        </p:txBody>
      </p:sp>
      <p:sp>
        <p:nvSpPr>
          <p:cNvPr id="128" name="Google Shape;128;gbc7898e557_0_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9" name="Google Shape;129;gbc7898e557_0_4"/>
          <p:cNvGrpSpPr/>
          <p:nvPr/>
        </p:nvGrpSpPr>
        <p:grpSpPr>
          <a:xfrm>
            <a:off x="6114947" y="720316"/>
            <a:ext cx="2731480" cy="3852539"/>
            <a:chOff x="996049" y="1552369"/>
            <a:chExt cx="485510" cy="684774"/>
          </a:xfrm>
        </p:grpSpPr>
        <p:sp>
          <p:nvSpPr>
            <p:cNvPr id="130" name="Google Shape;130;gbc7898e557_0_4"/>
            <p:cNvSpPr/>
            <p:nvPr/>
          </p:nvSpPr>
          <p:spPr>
            <a:xfrm>
              <a:off x="1264384" y="1758365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gbc7898e557_0_4"/>
            <p:cNvSpPr/>
            <p:nvPr/>
          </p:nvSpPr>
          <p:spPr>
            <a:xfrm>
              <a:off x="1310707" y="1552369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gbc7898e557_0_4"/>
            <p:cNvSpPr/>
            <p:nvPr/>
          </p:nvSpPr>
          <p:spPr>
            <a:xfrm>
              <a:off x="1237881" y="1778226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gbc7898e557_0_4"/>
            <p:cNvSpPr/>
            <p:nvPr/>
          </p:nvSpPr>
          <p:spPr>
            <a:xfrm>
              <a:off x="1284204" y="1572230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gbc7898e557_0_4"/>
            <p:cNvSpPr/>
            <p:nvPr/>
          </p:nvSpPr>
          <p:spPr>
            <a:xfrm>
              <a:off x="996049" y="1744169"/>
              <a:ext cx="123803" cy="135766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gbc7898e557_0_4"/>
            <p:cNvSpPr/>
            <p:nvPr/>
          </p:nvSpPr>
          <p:spPr>
            <a:xfrm>
              <a:off x="1007048" y="1765748"/>
              <a:ext cx="14088" cy="20853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gbc7898e557_0_4"/>
            <p:cNvSpPr/>
            <p:nvPr/>
          </p:nvSpPr>
          <p:spPr>
            <a:xfrm>
              <a:off x="1027455" y="1778198"/>
              <a:ext cx="40470" cy="32331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gbc7898e557_0_4"/>
            <p:cNvSpPr/>
            <p:nvPr/>
          </p:nvSpPr>
          <p:spPr>
            <a:xfrm>
              <a:off x="1027654" y="1796338"/>
              <a:ext cx="79279" cy="54771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gbc7898e557_0_4"/>
            <p:cNvSpPr/>
            <p:nvPr/>
          </p:nvSpPr>
          <p:spPr>
            <a:xfrm>
              <a:off x="1314218" y="1880086"/>
              <a:ext cx="124334" cy="339182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gbc7898e557_0_4"/>
            <p:cNvSpPr/>
            <p:nvPr/>
          </p:nvSpPr>
          <p:spPr>
            <a:xfrm>
              <a:off x="1293480" y="1897961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gbc7898e557_0_4"/>
            <p:cNvSpPr/>
            <p:nvPr/>
          </p:nvSpPr>
          <p:spPr>
            <a:xfrm>
              <a:off x="1305472" y="2066980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gbc7898e557_0_4"/>
            <p:cNvSpPr/>
            <p:nvPr/>
          </p:nvSpPr>
          <p:spPr>
            <a:xfrm>
              <a:off x="1312496" y="20885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gbc7898e557_0_4"/>
            <p:cNvSpPr/>
            <p:nvPr/>
          </p:nvSpPr>
          <p:spPr>
            <a:xfrm>
              <a:off x="1327934" y="19871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gbc7898e557_0_4"/>
            <p:cNvSpPr/>
            <p:nvPr/>
          </p:nvSpPr>
          <p:spPr>
            <a:xfrm>
              <a:off x="1159838" y="1665386"/>
              <a:ext cx="124334" cy="339182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bc7898e557_0_4"/>
            <p:cNvSpPr/>
            <p:nvPr/>
          </p:nvSpPr>
          <p:spPr>
            <a:xfrm>
              <a:off x="1139099" y="1683460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bc7898e557_0_4"/>
            <p:cNvSpPr/>
            <p:nvPr/>
          </p:nvSpPr>
          <p:spPr>
            <a:xfrm>
              <a:off x="1151092" y="1852214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bc7898e557_0_4"/>
            <p:cNvSpPr/>
            <p:nvPr/>
          </p:nvSpPr>
          <p:spPr>
            <a:xfrm>
              <a:off x="1157983" y="18738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gbc7898e557_0_4"/>
            <p:cNvSpPr/>
            <p:nvPr/>
          </p:nvSpPr>
          <p:spPr>
            <a:xfrm>
              <a:off x="1173553" y="17724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bc7898e557_0_4"/>
            <p:cNvSpPr/>
            <p:nvPr/>
          </p:nvSpPr>
          <p:spPr>
            <a:xfrm>
              <a:off x="1031629" y="1864859"/>
              <a:ext cx="197832" cy="232760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bc7898e557_0_4"/>
            <p:cNvSpPr/>
            <p:nvPr/>
          </p:nvSpPr>
          <p:spPr>
            <a:xfrm>
              <a:off x="1010626" y="1877041"/>
              <a:ext cx="74627" cy="70970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gbc7898e557_0_4"/>
            <p:cNvSpPr/>
            <p:nvPr/>
          </p:nvSpPr>
          <p:spPr>
            <a:xfrm>
              <a:off x="1134925" y="1949468"/>
              <a:ext cx="43328" cy="3399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gbc7898e557_0_4"/>
            <p:cNvSpPr/>
            <p:nvPr/>
          </p:nvSpPr>
          <p:spPr>
            <a:xfrm>
              <a:off x="1094839" y="1944436"/>
              <a:ext cx="83532" cy="57161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bc7898e557_0_4"/>
            <p:cNvSpPr/>
            <p:nvPr/>
          </p:nvSpPr>
          <p:spPr>
            <a:xfrm>
              <a:off x="1077281" y="1952249"/>
              <a:ext cx="101209" cy="6738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gbc7898e557_0_4"/>
            <p:cNvSpPr/>
            <p:nvPr/>
          </p:nvSpPr>
          <p:spPr>
            <a:xfrm>
              <a:off x="1188792" y="1979734"/>
              <a:ext cx="22462" cy="33373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gbc7898e557_0_4"/>
            <p:cNvSpPr/>
            <p:nvPr/>
          </p:nvSpPr>
          <p:spPr>
            <a:xfrm>
              <a:off x="1046537" y="1669527"/>
              <a:ext cx="55555" cy="75611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c7898e557_0_3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Selected Interface &amp; Rationale</a:t>
            </a:r>
            <a:endParaRPr/>
          </a:p>
        </p:txBody>
      </p:sp>
      <p:sp>
        <p:nvSpPr>
          <p:cNvPr id="160" name="Google Shape;160;gbc7898e557_0_37"/>
          <p:cNvSpPr txBox="1"/>
          <p:nvPr>
            <p:ph idx="1" type="body"/>
          </p:nvPr>
        </p:nvSpPr>
        <p:spPr>
          <a:xfrm>
            <a:off x="169750" y="1353850"/>
            <a:ext cx="59115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r>
              <a:rPr lang="en" sz="1400"/>
              <a:t>We decided to pursue a people first approach on a mobile </a:t>
            </a:r>
            <a:r>
              <a:rPr lang="en" sz="1400"/>
              <a:t>platform</a:t>
            </a:r>
            <a:r>
              <a:rPr lang="en" sz="1400"/>
              <a:t> for our interface.</a:t>
            </a:r>
            <a:r>
              <a:rPr lang="en"/>
              <a:t> </a:t>
            </a:r>
            <a:endParaRPr/>
          </a:p>
        </p:txBody>
      </p:sp>
      <p:sp>
        <p:nvSpPr>
          <p:cNvPr id="161" name="Google Shape;161;gbc7898e557_0_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2" name="Google Shape;162;gbc7898e557_0_37"/>
          <p:cNvGrpSpPr/>
          <p:nvPr/>
        </p:nvGrpSpPr>
        <p:grpSpPr>
          <a:xfrm>
            <a:off x="6114947" y="720316"/>
            <a:ext cx="2731480" cy="3852539"/>
            <a:chOff x="996049" y="1552369"/>
            <a:chExt cx="485510" cy="684774"/>
          </a:xfrm>
        </p:grpSpPr>
        <p:sp>
          <p:nvSpPr>
            <p:cNvPr id="163" name="Google Shape;163;gbc7898e557_0_37"/>
            <p:cNvSpPr/>
            <p:nvPr/>
          </p:nvSpPr>
          <p:spPr>
            <a:xfrm>
              <a:off x="1264384" y="1758365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gbc7898e557_0_37"/>
            <p:cNvSpPr/>
            <p:nvPr/>
          </p:nvSpPr>
          <p:spPr>
            <a:xfrm>
              <a:off x="1310707" y="1552369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gbc7898e557_0_37"/>
            <p:cNvSpPr/>
            <p:nvPr/>
          </p:nvSpPr>
          <p:spPr>
            <a:xfrm>
              <a:off x="1237881" y="1778226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gbc7898e557_0_37"/>
            <p:cNvSpPr/>
            <p:nvPr/>
          </p:nvSpPr>
          <p:spPr>
            <a:xfrm>
              <a:off x="1284204" y="1572230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gbc7898e557_0_37"/>
            <p:cNvSpPr/>
            <p:nvPr/>
          </p:nvSpPr>
          <p:spPr>
            <a:xfrm>
              <a:off x="996049" y="1744169"/>
              <a:ext cx="123803" cy="135766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gbc7898e557_0_37"/>
            <p:cNvSpPr/>
            <p:nvPr/>
          </p:nvSpPr>
          <p:spPr>
            <a:xfrm>
              <a:off x="1007048" y="1765748"/>
              <a:ext cx="14088" cy="20853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gbc7898e557_0_37"/>
            <p:cNvSpPr/>
            <p:nvPr/>
          </p:nvSpPr>
          <p:spPr>
            <a:xfrm>
              <a:off x="1027455" y="1778198"/>
              <a:ext cx="40470" cy="32331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bc7898e557_0_37"/>
            <p:cNvSpPr/>
            <p:nvPr/>
          </p:nvSpPr>
          <p:spPr>
            <a:xfrm>
              <a:off x="1027654" y="1796338"/>
              <a:ext cx="79279" cy="54771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gbc7898e557_0_37"/>
            <p:cNvSpPr/>
            <p:nvPr/>
          </p:nvSpPr>
          <p:spPr>
            <a:xfrm>
              <a:off x="1314218" y="1880086"/>
              <a:ext cx="124334" cy="339182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gbc7898e557_0_37"/>
            <p:cNvSpPr/>
            <p:nvPr/>
          </p:nvSpPr>
          <p:spPr>
            <a:xfrm>
              <a:off x="1293480" y="1897961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gbc7898e557_0_37"/>
            <p:cNvSpPr/>
            <p:nvPr/>
          </p:nvSpPr>
          <p:spPr>
            <a:xfrm>
              <a:off x="1305472" y="2066980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gbc7898e557_0_37"/>
            <p:cNvSpPr/>
            <p:nvPr/>
          </p:nvSpPr>
          <p:spPr>
            <a:xfrm>
              <a:off x="1312496" y="20885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gbc7898e557_0_37"/>
            <p:cNvSpPr/>
            <p:nvPr/>
          </p:nvSpPr>
          <p:spPr>
            <a:xfrm>
              <a:off x="1327934" y="19871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gbc7898e557_0_37"/>
            <p:cNvSpPr/>
            <p:nvPr/>
          </p:nvSpPr>
          <p:spPr>
            <a:xfrm>
              <a:off x="1159838" y="1665386"/>
              <a:ext cx="124334" cy="339182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gbc7898e557_0_37"/>
            <p:cNvSpPr/>
            <p:nvPr/>
          </p:nvSpPr>
          <p:spPr>
            <a:xfrm>
              <a:off x="1139099" y="1683460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bc7898e557_0_37"/>
            <p:cNvSpPr/>
            <p:nvPr/>
          </p:nvSpPr>
          <p:spPr>
            <a:xfrm>
              <a:off x="1151092" y="1852214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bc7898e557_0_37"/>
            <p:cNvSpPr/>
            <p:nvPr/>
          </p:nvSpPr>
          <p:spPr>
            <a:xfrm>
              <a:off x="1157983" y="18738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gbc7898e557_0_37"/>
            <p:cNvSpPr/>
            <p:nvPr/>
          </p:nvSpPr>
          <p:spPr>
            <a:xfrm>
              <a:off x="1173553" y="17724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gbc7898e557_0_37"/>
            <p:cNvSpPr/>
            <p:nvPr/>
          </p:nvSpPr>
          <p:spPr>
            <a:xfrm>
              <a:off x="1031629" y="1864859"/>
              <a:ext cx="197832" cy="232760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gbc7898e557_0_37"/>
            <p:cNvSpPr/>
            <p:nvPr/>
          </p:nvSpPr>
          <p:spPr>
            <a:xfrm>
              <a:off x="1010626" y="1877041"/>
              <a:ext cx="74627" cy="70970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gbc7898e557_0_37"/>
            <p:cNvSpPr/>
            <p:nvPr/>
          </p:nvSpPr>
          <p:spPr>
            <a:xfrm>
              <a:off x="1134925" y="1949468"/>
              <a:ext cx="43328" cy="3399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bc7898e557_0_37"/>
            <p:cNvSpPr/>
            <p:nvPr/>
          </p:nvSpPr>
          <p:spPr>
            <a:xfrm>
              <a:off x="1094839" y="1944436"/>
              <a:ext cx="83532" cy="57161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gbc7898e557_0_37"/>
            <p:cNvSpPr/>
            <p:nvPr/>
          </p:nvSpPr>
          <p:spPr>
            <a:xfrm>
              <a:off x="1077281" y="1952249"/>
              <a:ext cx="101209" cy="6738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gbc7898e557_0_37"/>
            <p:cNvSpPr/>
            <p:nvPr/>
          </p:nvSpPr>
          <p:spPr>
            <a:xfrm>
              <a:off x="1188792" y="1979734"/>
              <a:ext cx="22462" cy="33373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gbc7898e557_0_37"/>
            <p:cNvSpPr/>
            <p:nvPr/>
          </p:nvSpPr>
          <p:spPr>
            <a:xfrm>
              <a:off x="1046537" y="1669527"/>
              <a:ext cx="55555" cy="75611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88" name="Google Shape;188;gbc7898e557_0_37"/>
          <p:cNvGraphicFramePr/>
          <p:nvPr/>
        </p:nvGraphicFramePr>
        <p:xfrm>
          <a:off x="169750" y="1269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{BF303E52-1CE2-4BF8-BDB9-12A91D2265E6}</a:tableStyleId>
              </a:tblPr>
              <a:tblGrid>
                <a:gridCol w="1923500"/>
                <a:gridCol w="1923500"/>
                <a:gridCol w="1923500"/>
              </a:tblGrid>
              <a:tr h="32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Type</a:t>
                      </a: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</a:t>
                      </a: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Cons</a:t>
                      </a: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6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Mobile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(People Focused)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Co-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leaser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&gt; Location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Mobile is more conducive for communication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Opportunity to improve  mobile use in this area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Laptops are the preferred medium for business use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People don’t typically search for real estate on their phone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64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Desktop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(Location Focused)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Preferred method for business dealings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Loses niche due to functioning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similarly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to Zillow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Barlow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Lower engagement and less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flexible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notification options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7898e557_0_70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Low-fi Prototype Structure</a:t>
            </a:r>
            <a:endParaRPr/>
          </a:p>
        </p:txBody>
      </p:sp>
      <p:sp>
        <p:nvSpPr>
          <p:cNvPr id="194" name="Google Shape;194;gbc7898e557_0_70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bc7898e557_0_7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gbc7898e557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0" y="1353950"/>
            <a:ext cx="1811927" cy="207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bc7898e557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825" y="2911725"/>
            <a:ext cx="1811924" cy="20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bc7898e557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600" y="1321625"/>
            <a:ext cx="1869400" cy="225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bc7898e557_0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9850" y="2757025"/>
            <a:ext cx="1688601" cy="223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bc7898e557_0_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1300" y="1321613"/>
            <a:ext cx="1601201" cy="214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c7898e557_0_7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Task 1: Find Space to Rent &amp; Set Budget</a:t>
            </a:r>
            <a:endParaRPr sz="2300"/>
          </a:p>
        </p:txBody>
      </p:sp>
      <p:sp>
        <p:nvSpPr>
          <p:cNvPr id="206" name="Google Shape;206;gbc7898e557_0_76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c7898e557_0_7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gbc7898e557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1310650"/>
            <a:ext cx="4196851" cy="330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bc7898e557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650" y="1325550"/>
            <a:ext cx="4196851" cy="327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c7898e557_0_8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Comparing Different Spaces</a:t>
            </a:r>
            <a:endParaRPr/>
          </a:p>
        </p:txBody>
      </p:sp>
      <p:sp>
        <p:nvSpPr>
          <p:cNvPr id="215" name="Google Shape;215;gbc7898e557_0_84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bc7898e557_0_8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gbc7898e557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88" y="1353950"/>
            <a:ext cx="3483826" cy="3709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gbc7898e557_0_84"/>
          <p:cNvGrpSpPr/>
          <p:nvPr/>
        </p:nvGrpSpPr>
        <p:grpSpPr>
          <a:xfrm>
            <a:off x="6114947" y="720316"/>
            <a:ext cx="2731480" cy="3852539"/>
            <a:chOff x="996049" y="1552369"/>
            <a:chExt cx="485510" cy="684774"/>
          </a:xfrm>
        </p:grpSpPr>
        <p:sp>
          <p:nvSpPr>
            <p:cNvPr id="219" name="Google Shape;219;gbc7898e557_0_84"/>
            <p:cNvSpPr/>
            <p:nvPr/>
          </p:nvSpPr>
          <p:spPr>
            <a:xfrm>
              <a:off x="1264384" y="1758365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bc7898e557_0_84"/>
            <p:cNvSpPr/>
            <p:nvPr/>
          </p:nvSpPr>
          <p:spPr>
            <a:xfrm>
              <a:off x="1310707" y="1552369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bc7898e557_0_84"/>
            <p:cNvSpPr/>
            <p:nvPr/>
          </p:nvSpPr>
          <p:spPr>
            <a:xfrm>
              <a:off x="1237881" y="1778226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gbc7898e557_0_84"/>
            <p:cNvSpPr/>
            <p:nvPr/>
          </p:nvSpPr>
          <p:spPr>
            <a:xfrm>
              <a:off x="1284204" y="1572230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bc7898e557_0_84"/>
            <p:cNvSpPr/>
            <p:nvPr/>
          </p:nvSpPr>
          <p:spPr>
            <a:xfrm>
              <a:off x="996049" y="1744169"/>
              <a:ext cx="123803" cy="135766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bc7898e557_0_84"/>
            <p:cNvSpPr/>
            <p:nvPr/>
          </p:nvSpPr>
          <p:spPr>
            <a:xfrm>
              <a:off x="1007048" y="1765748"/>
              <a:ext cx="14088" cy="20853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bc7898e557_0_84"/>
            <p:cNvSpPr/>
            <p:nvPr/>
          </p:nvSpPr>
          <p:spPr>
            <a:xfrm>
              <a:off x="1027455" y="1778198"/>
              <a:ext cx="40470" cy="32331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bc7898e557_0_84"/>
            <p:cNvSpPr/>
            <p:nvPr/>
          </p:nvSpPr>
          <p:spPr>
            <a:xfrm>
              <a:off x="1027654" y="1796338"/>
              <a:ext cx="79279" cy="54771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bc7898e557_0_84"/>
            <p:cNvSpPr/>
            <p:nvPr/>
          </p:nvSpPr>
          <p:spPr>
            <a:xfrm>
              <a:off x="1314218" y="1880086"/>
              <a:ext cx="124334" cy="339182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bc7898e557_0_84"/>
            <p:cNvSpPr/>
            <p:nvPr/>
          </p:nvSpPr>
          <p:spPr>
            <a:xfrm>
              <a:off x="1293480" y="1897961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bc7898e557_0_84"/>
            <p:cNvSpPr/>
            <p:nvPr/>
          </p:nvSpPr>
          <p:spPr>
            <a:xfrm>
              <a:off x="1305472" y="2066980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bc7898e557_0_84"/>
            <p:cNvSpPr/>
            <p:nvPr/>
          </p:nvSpPr>
          <p:spPr>
            <a:xfrm>
              <a:off x="1312496" y="20885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bc7898e557_0_84"/>
            <p:cNvSpPr/>
            <p:nvPr/>
          </p:nvSpPr>
          <p:spPr>
            <a:xfrm>
              <a:off x="1327934" y="19871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gbc7898e557_0_84"/>
            <p:cNvSpPr/>
            <p:nvPr/>
          </p:nvSpPr>
          <p:spPr>
            <a:xfrm>
              <a:off x="1159838" y="1665386"/>
              <a:ext cx="124334" cy="339182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gbc7898e557_0_84"/>
            <p:cNvSpPr/>
            <p:nvPr/>
          </p:nvSpPr>
          <p:spPr>
            <a:xfrm>
              <a:off x="1139099" y="1683460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gbc7898e557_0_84"/>
            <p:cNvSpPr/>
            <p:nvPr/>
          </p:nvSpPr>
          <p:spPr>
            <a:xfrm>
              <a:off x="1151092" y="1852214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gbc7898e557_0_84"/>
            <p:cNvSpPr/>
            <p:nvPr/>
          </p:nvSpPr>
          <p:spPr>
            <a:xfrm>
              <a:off x="1157983" y="18738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bc7898e557_0_84"/>
            <p:cNvSpPr/>
            <p:nvPr/>
          </p:nvSpPr>
          <p:spPr>
            <a:xfrm>
              <a:off x="1173553" y="17724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bc7898e557_0_84"/>
            <p:cNvSpPr/>
            <p:nvPr/>
          </p:nvSpPr>
          <p:spPr>
            <a:xfrm>
              <a:off x="1031629" y="1864859"/>
              <a:ext cx="197832" cy="232760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bc7898e557_0_84"/>
            <p:cNvSpPr/>
            <p:nvPr/>
          </p:nvSpPr>
          <p:spPr>
            <a:xfrm>
              <a:off x="1010626" y="1877041"/>
              <a:ext cx="74627" cy="70970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gbc7898e557_0_84"/>
            <p:cNvSpPr/>
            <p:nvPr/>
          </p:nvSpPr>
          <p:spPr>
            <a:xfrm>
              <a:off x="1134925" y="1949468"/>
              <a:ext cx="43328" cy="3399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bc7898e557_0_84"/>
            <p:cNvSpPr/>
            <p:nvPr/>
          </p:nvSpPr>
          <p:spPr>
            <a:xfrm>
              <a:off x="1094839" y="1944436"/>
              <a:ext cx="83532" cy="57161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bc7898e557_0_84"/>
            <p:cNvSpPr/>
            <p:nvPr/>
          </p:nvSpPr>
          <p:spPr>
            <a:xfrm>
              <a:off x="1077281" y="1952249"/>
              <a:ext cx="101209" cy="6738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bc7898e557_0_84"/>
            <p:cNvSpPr/>
            <p:nvPr/>
          </p:nvSpPr>
          <p:spPr>
            <a:xfrm>
              <a:off x="1188792" y="1979734"/>
              <a:ext cx="22462" cy="33373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bc7898e557_0_84"/>
            <p:cNvSpPr/>
            <p:nvPr/>
          </p:nvSpPr>
          <p:spPr>
            <a:xfrm>
              <a:off x="1046537" y="1669527"/>
              <a:ext cx="55555" cy="75611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c7898e557_0_9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Finalize and Sign Agreement</a:t>
            </a:r>
            <a:endParaRPr/>
          </a:p>
        </p:txBody>
      </p:sp>
      <p:sp>
        <p:nvSpPr>
          <p:cNvPr id="249" name="Google Shape;249;gbc7898e557_0_92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bc7898e557_0_9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gbc7898e557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75" y="1353950"/>
            <a:ext cx="3410051" cy="3662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gbc7898e557_0_92"/>
          <p:cNvGrpSpPr/>
          <p:nvPr/>
        </p:nvGrpSpPr>
        <p:grpSpPr>
          <a:xfrm>
            <a:off x="6114947" y="720316"/>
            <a:ext cx="2731480" cy="3852539"/>
            <a:chOff x="996049" y="1552369"/>
            <a:chExt cx="485510" cy="684774"/>
          </a:xfrm>
        </p:grpSpPr>
        <p:sp>
          <p:nvSpPr>
            <p:cNvPr id="253" name="Google Shape;253;gbc7898e557_0_92"/>
            <p:cNvSpPr/>
            <p:nvPr/>
          </p:nvSpPr>
          <p:spPr>
            <a:xfrm>
              <a:off x="1264384" y="1758365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bc7898e557_0_92"/>
            <p:cNvSpPr/>
            <p:nvPr/>
          </p:nvSpPr>
          <p:spPr>
            <a:xfrm>
              <a:off x="1310707" y="1552369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bc7898e557_0_92"/>
            <p:cNvSpPr/>
            <p:nvPr/>
          </p:nvSpPr>
          <p:spPr>
            <a:xfrm>
              <a:off x="1237881" y="1778226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bc7898e557_0_92"/>
            <p:cNvSpPr/>
            <p:nvPr/>
          </p:nvSpPr>
          <p:spPr>
            <a:xfrm>
              <a:off x="1284204" y="1572230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gbc7898e557_0_92"/>
            <p:cNvSpPr/>
            <p:nvPr/>
          </p:nvSpPr>
          <p:spPr>
            <a:xfrm>
              <a:off x="996049" y="1744169"/>
              <a:ext cx="123803" cy="135766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gbc7898e557_0_92"/>
            <p:cNvSpPr/>
            <p:nvPr/>
          </p:nvSpPr>
          <p:spPr>
            <a:xfrm>
              <a:off x="1007048" y="1765748"/>
              <a:ext cx="14088" cy="20853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gbc7898e557_0_92"/>
            <p:cNvSpPr/>
            <p:nvPr/>
          </p:nvSpPr>
          <p:spPr>
            <a:xfrm>
              <a:off x="1027455" y="1778198"/>
              <a:ext cx="40470" cy="32331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gbc7898e557_0_92"/>
            <p:cNvSpPr/>
            <p:nvPr/>
          </p:nvSpPr>
          <p:spPr>
            <a:xfrm>
              <a:off x="1027654" y="1796338"/>
              <a:ext cx="79279" cy="54771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gbc7898e557_0_92"/>
            <p:cNvSpPr/>
            <p:nvPr/>
          </p:nvSpPr>
          <p:spPr>
            <a:xfrm>
              <a:off x="1314218" y="1880086"/>
              <a:ext cx="124334" cy="339182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bc7898e557_0_92"/>
            <p:cNvSpPr/>
            <p:nvPr/>
          </p:nvSpPr>
          <p:spPr>
            <a:xfrm>
              <a:off x="1293480" y="1897961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bc7898e557_0_92"/>
            <p:cNvSpPr/>
            <p:nvPr/>
          </p:nvSpPr>
          <p:spPr>
            <a:xfrm>
              <a:off x="1305472" y="2066980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gbc7898e557_0_92"/>
            <p:cNvSpPr/>
            <p:nvPr/>
          </p:nvSpPr>
          <p:spPr>
            <a:xfrm>
              <a:off x="1312496" y="20885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gbc7898e557_0_92"/>
            <p:cNvSpPr/>
            <p:nvPr/>
          </p:nvSpPr>
          <p:spPr>
            <a:xfrm>
              <a:off x="1327934" y="19871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gbc7898e557_0_92"/>
            <p:cNvSpPr/>
            <p:nvPr/>
          </p:nvSpPr>
          <p:spPr>
            <a:xfrm>
              <a:off x="1159838" y="1665386"/>
              <a:ext cx="124334" cy="339182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gbc7898e557_0_92"/>
            <p:cNvSpPr/>
            <p:nvPr/>
          </p:nvSpPr>
          <p:spPr>
            <a:xfrm>
              <a:off x="1139099" y="1683460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gbc7898e557_0_92"/>
            <p:cNvSpPr/>
            <p:nvPr/>
          </p:nvSpPr>
          <p:spPr>
            <a:xfrm>
              <a:off x="1151092" y="1852214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gbc7898e557_0_92"/>
            <p:cNvSpPr/>
            <p:nvPr/>
          </p:nvSpPr>
          <p:spPr>
            <a:xfrm>
              <a:off x="1157983" y="18738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bc7898e557_0_92"/>
            <p:cNvSpPr/>
            <p:nvPr/>
          </p:nvSpPr>
          <p:spPr>
            <a:xfrm>
              <a:off x="1173553" y="17724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gbc7898e557_0_92"/>
            <p:cNvSpPr/>
            <p:nvPr/>
          </p:nvSpPr>
          <p:spPr>
            <a:xfrm>
              <a:off x="1031629" y="1864859"/>
              <a:ext cx="197832" cy="232760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gbc7898e557_0_92"/>
            <p:cNvSpPr/>
            <p:nvPr/>
          </p:nvSpPr>
          <p:spPr>
            <a:xfrm>
              <a:off x="1010626" y="1877041"/>
              <a:ext cx="74627" cy="70970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gbc7898e557_0_92"/>
            <p:cNvSpPr/>
            <p:nvPr/>
          </p:nvSpPr>
          <p:spPr>
            <a:xfrm>
              <a:off x="1134925" y="1949468"/>
              <a:ext cx="43328" cy="3399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gbc7898e557_0_92"/>
            <p:cNvSpPr/>
            <p:nvPr/>
          </p:nvSpPr>
          <p:spPr>
            <a:xfrm>
              <a:off x="1094839" y="1944436"/>
              <a:ext cx="83532" cy="57161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gbc7898e557_0_92"/>
            <p:cNvSpPr/>
            <p:nvPr/>
          </p:nvSpPr>
          <p:spPr>
            <a:xfrm>
              <a:off x="1077281" y="1952249"/>
              <a:ext cx="101209" cy="6738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bc7898e557_0_92"/>
            <p:cNvSpPr/>
            <p:nvPr/>
          </p:nvSpPr>
          <p:spPr>
            <a:xfrm>
              <a:off x="1188792" y="1979734"/>
              <a:ext cx="22462" cy="33373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gbc7898e557_0_92"/>
            <p:cNvSpPr/>
            <p:nvPr/>
          </p:nvSpPr>
          <p:spPr>
            <a:xfrm>
              <a:off x="1046537" y="1669527"/>
              <a:ext cx="55555" cy="75611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